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1"/>
  </p:notesMasterIdLst>
  <p:sldIdLst>
    <p:sldId id="256" r:id="rId2"/>
    <p:sldId id="257" r:id="rId3"/>
    <p:sldId id="258" r:id="rId4"/>
    <p:sldId id="259" r:id="rId5"/>
    <p:sldId id="264" r:id="rId6"/>
    <p:sldId id="261" r:id="rId7"/>
    <p:sldId id="265" r:id="rId8"/>
    <p:sldId id="260" r:id="rId9"/>
    <p:sldId id="266"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38" autoAdjust="0"/>
  </p:normalViewPr>
  <p:slideViewPr>
    <p:cSldViewPr>
      <p:cViewPr>
        <p:scale>
          <a:sx n="46" d="100"/>
          <a:sy n="46" d="100"/>
        </p:scale>
        <p:origin x="-108" y="-10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2D01A-22BE-4B24-B055-2139187FA41B}" type="datetimeFigureOut">
              <a:rPr lang="de-DE" smtClean="0"/>
              <a:t>14.03.2018</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C8915-B481-4D79-BF4E-6ABBC35852EA}" type="slidenum">
              <a:rPr lang="de-DE" smtClean="0"/>
              <a:t>‹Nr.›</a:t>
            </a:fld>
            <a:endParaRPr lang="de-DE"/>
          </a:p>
        </p:txBody>
      </p:sp>
    </p:spTree>
    <p:extLst>
      <p:ext uri="{BB962C8B-B14F-4D97-AF65-F5344CB8AC3E}">
        <p14:creationId xmlns:p14="http://schemas.microsoft.com/office/powerpoint/2010/main" val="356874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CFC8915-B481-4D79-BF4E-6ABBC35852EA}" type="slidenum">
              <a:rPr lang="de-DE" smtClean="0"/>
              <a:t>1</a:t>
            </a:fld>
            <a:endParaRPr lang="de-DE"/>
          </a:p>
        </p:txBody>
      </p:sp>
    </p:spTree>
    <p:extLst>
      <p:ext uri="{BB962C8B-B14F-4D97-AF65-F5344CB8AC3E}">
        <p14:creationId xmlns:p14="http://schemas.microsoft.com/office/powerpoint/2010/main" val="359896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34623525-5F8A-4CB6-91AC-180BBDFCE330}" type="datetime1">
              <a:rPr lang="de-DE" smtClean="0"/>
              <a:t>14.03.2018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3312587584"/>
      </p:ext>
    </p:extLst>
  </p:cSld>
  <p:clrMapOvr>
    <a:masterClrMapping/>
  </p:clrMapOvr>
  <p:transition spd="slow">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de-DE" smtClean="0"/>
              <a:t>Titelmasterformat durch Klicken bearbeiten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Date Placeholder 2"/>
          <p:cNvSpPr>
            <a:spLocks noGrp="1"/>
          </p:cNvSpPr>
          <p:nvPr>
            <p:ph type="dt" sz="half" idx="10"/>
          </p:nvPr>
        </p:nvSpPr>
        <p:spPr/>
        <p:txBody>
          <a:bodyPr/>
          <a:lstStyle/>
          <a:p>
            <a:fld id="{97320291-1CAE-43E5-AF10-409C1A55D177}" type="datetime1">
              <a:rPr lang="de-DE" smtClean="0"/>
              <a:t>14.03.2018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922621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A65FD904-91FA-431F-A960-A4ACF8EFA236}" type="datetime1">
              <a:rPr lang="de-DE" smtClean="0"/>
              <a:t>14.03.2018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2669114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167CC51-DAA2-485F-AD2E-75CF313E9DC2}" type="datetime1">
              <a:rPr lang="de-DE" smtClean="0"/>
              <a:t>14.03.2018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E5C86C-BDC6-4B61-8B53-0AE8ECC5474C}" type="slidenum">
              <a:rPr lang="de-DE" smtClean="0"/>
              <a:pPr/>
              <a:t>‹Nr.›</a:t>
            </a:fld>
            <a:endParaRPr lang="de-DE"/>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461381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A2A74365-A9A5-4BD1-AB44-9FB6688C5777}" type="datetime1">
              <a:rPr lang="de-DE" smtClean="0"/>
              <a:t>14.03.2018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34478763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de-DE" smtClean="0"/>
              <a:t>Textmasterformat bearbeiten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5AAEC57C-F536-49E8-8A92-F2B9F84529FD}" type="datetime1">
              <a:rPr lang="de-DE" smtClean="0"/>
              <a:t>14.03.2018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E5C86C-BDC6-4B61-8B53-0AE8ECC5474C}" type="slidenum">
              <a:rPr lang="de-DE" smtClean="0"/>
              <a:pPr/>
              <a:t>‹Nr.›</a:t>
            </a:fld>
            <a:endParaRPr lang="de-DE"/>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24451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de-DE" smtClean="0"/>
              <a:t>Titelmasterformat durch Klicken bearbeiten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de-DE" smtClean="0"/>
              <a:t>Textmasterformat bearbeiten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F9820E92-EE6A-47E2-B31D-1216904F765A}" type="datetime1">
              <a:rPr lang="de-DE" smtClean="0"/>
              <a:t>14.03.2018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34532181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34DF3DE-8DF1-4222-8A1E-E7BC6C85A6CD}" type="datetime1">
              <a:rPr lang="de-DE" smtClean="0"/>
              <a:t>14.03.2018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2242631088"/>
      </p:ext>
    </p:extLst>
  </p:cSld>
  <p:clrMapOvr>
    <a:masterClrMapping/>
  </p:clrMapOvr>
  <p:transition spd="slow">
    <p:wedg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3E0684D-F212-48F5-839B-DA1F5EBFED67}" type="datetime1">
              <a:rPr lang="de-DE" smtClean="0"/>
              <a:t>14.03.2018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1947386361"/>
      </p:ext>
    </p:extLst>
  </p:cSld>
  <p:clrMapOvr>
    <a:masterClrMapping/>
  </p:clrMapOvr>
  <p:transition spd="slow">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5715506-6D0C-45D7-A5EE-808FF072F0DC}" type="datetime1">
              <a:rPr lang="de-DE" smtClean="0"/>
              <a:t>14.03.2018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3638564851"/>
      </p:ext>
    </p:extLst>
  </p:cSld>
  <p:clrMapOvr>
    <a:masterClrMapping/>
  </p:clrMapOvr>
  <p:transition spd="slow">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0FF66F0E-CE32-40EE-A77E-80826BDDE2CC}" type="datetime1">
              <a:rPr lang="de-DE" smtClean="0"/>
              <a:t>14.03.2018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9165730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de-DE" smtClean="0"/>
              <a:t>Titelmasterformat durch Klicken bearbeiten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17912B9-8772-42BF-9CD2-F435D1036970}" type="datetime1">
              <a:rPr lang="de-DE" smtClean="0"/>
              <a:t>14.03.2018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1496276376"/>
      </p:ext>
    </p:extLst>
  </p:cSld>
  <p:clrMapOvr>
    <a:masterClrMapping/>
  </p:clrMapOvr>
  <p:transition spd="slow">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2D70881-47CA-4CE5-BE16-5EBFD68B2A35}" type="datetime1">
              <a:rPr lang="de-DE" smtClean="0"/>
              <a:t>14.03.2018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2224516924"/>
      </p:ext>
    </p:extLst>
  </p:cSld>
  <p:clrMapOvr>
    <a:masterClrMapping/>
  </p:clrMapOvr>
  <p:transition spd="slow">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F232094F-634B-46E7-9984-96B9C8B2B6D9}" type="datetime1">
              <a:rPr lang="de-DE" smtClean="0"/>
              <a:t>14.03.2018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1215213025"/>
      </p:ext>
    </p:extLst>
  </p:cSld>
  <p:clrMapOvr>
    <a:masterClrMapping/>
  </p:clrMapOvr>
  <p:transition spd="slow">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6B976-A3D7-4C83-B2B9-C0198A8081A2}" type="datetime1">
              <a:rPr lang="de-DE" smtClean="0"/>
              <a:t>14.03.2018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1854682938"/>
      </p:ext>
    </p:extLst>
  </p:cSld>
  <p:clrMapOvr>
    <a:masterClrMapping/>
  </p:clrMapOvr>
  <p:transition spd="slow">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2214756-FBC0-42B9-9C68-B993A15C7C07}" type="datetime1">
              <a:rPr lang="de-DE" smtClean="0"/>
              <a:t>14.03.2018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417709453"/>
      </p:ext>
    </p:extLst>
  </p:cSld>
  <p:clrMapOvr>
    <a:masterClrMapping/>
  </p:clrMapOvr>
  <p:transition spd="slow">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de-DE" smtClean="0"/>
              <a:t>Titelmasterformat durch Klicken bearbeiten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7139AE40-F665-4412-A592-97068297972C}" type="datetime1">
              <a:rPr lang="de-DE" smtClean="0"/>
              <a:t>14.03.2018</a:t>
            </a:fld>
            <a:endParaRPr lang="de-DE"/>
          </a:p>
        </p:txBody>
      </p:sp>
      <p:sp>
        <p:nvSpPr>
          <p:cNvPr id="6" name="Footer Placeholder 5"/>
          <p:cNvSpPr>
            <a:spLocks noGrp="1"/>
          </p:cNvSpPr>
          <p:nvPr>
            <p:ph type="ftr" sz="quarter" idx="11"/>
          </p:nvPr>
        </p:nvSpPr>
        <p:spPr>
          <a:xfrm>
            <a:off x="533400" y="6172200"/>
            <a:ext cx="5811724" cy="365125"/>
          </a:xfrm>
        </p:spPr>
        <p:txBody>
          <a:bodyPr/>
          <a:lstStyle/>
          <a:p>
            <a:endParaRPr lang="de-DE"/>
          </a:p>
        </p:txBody>
      </p:sp>
      <p:sp>
        <p:nvSpPr>
          <p:cNvPr id="7" name="Slide Number Placeholder 6"/>
          <p:cNvSpPr>
            <a:spLocks noGrp="1"/>
          </p:cNvSpPr>
          <p:nvPr>
            <p:ph type="sldNum" sz="quarter" idx="12"/>
          </p:nvPr>
        </p:nvSpPr>
        <p:spPr/>
        <p:txBody>
          <a:bodyPr/>
          <a:lstStyle/>
          <a:p>
            <a:fld id="{FDE5C86C-BDC6-4B61-8B53-0AE8ECC5474C}" type="slidenum">
              <a:rPr lang="de-DE" smtClean="0"/>
              <a:pPr/>
              <a:t>‹Nr.›</a:t>
            </a:fld>
            <a:endParaRPr lang="de-DE"/>
          </a:p>
        </p:txBody>
      </p:sp>
    </p:spTree>
    <p:extLst>
      <p:ext uri="{BB962C8B-B14F-4D97-AF65-F5344CB8AC3E}">
        <p14:creationId xmlns:p14="http://schemas.microsoft.com/office/powerpoint/2010/main" val="437496169"/>
      </p:ext>
    </p:extLst>
  </p:cSld>
  <p:clrMapOvr>
    <a:masterClrMapping/>
  </p:clrMapOvr>
  <p:transition spd="slow">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233B7EF-D48E-4A8C-86BD-15E31FD4EFA0}" type="datetime1">
              <a:rPr lang="de-DE" smtClean="0"/>
              <a:t>14.03.2018</a:t>
            </a:fld>
            <a:endParaRPr lang="de-DE"/>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de-DE"/>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FDE5C86C-BDC6-4B61-8B53-0AE8ECC5474C}" type="slidenum">
              <a:rPr lang="de-DE" smtClean="0"/>
              <a:pPr/>
              <a:t>‹Nr.›</a:t>
            </a:fld>
            <a:endParaRPr lang="de-DE"/>
          </a:p>
        </p:txBody>
      </p:sp>
    </p:spTree>
    <p:extLst>
      <p:ext uri="{BB962C8B-B14F-4D97-AF65-F5344CB8AC3E}">
        <p14:creationId xmlns:p14="http://schemas.microsoft.com/office/powerpoint/2010/main" val="112682153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slow">
    <p:wedge/>
  </p:transition>
  <p:timing>
    <p:tnLst>
      <p:par>
        <p:cTn id="1" dur="indefinite" restart="never" nodeType="tmRoot"/>
      </p:par>
    </p:tnLst>
  </p:timing>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23528" y="476672"/>
            <a:ext cx="8568952" cy="1368152"/>
          </a:xfrm>
        </p:spPr>
        <p:txBody>
          <a:bodyPr>
            <a:normAutofit/>
          </a:bodyPr>
          <a:lstStyle/>
          <a:p>
            <a:pPr algn="r"/>
            <a:r>
              <a:rPr lang="de-DE" sz="1800" dirty="0"/>
              <a:t>	</a:t>
            </a:r>
            <a:r>
              <a:rPr lang="de-DE" sz="1800" b="1" dirty="0" smtClean="0"/>
              <a:t>	</a:t>
            </a:r>
            <a:br>
              <a:rPr lang="de-DE" sz="1800" b="1" dirty="0" smtClean="0"/>
            </a:br>
            <a:r>
              <a:rPr lang="de-DE" sz="1800" b="1" dirty="0" smtClean="0"/>
              <a:t/>
            </a:r>
            <a:br>
              <a:rPr lang="de-DE" sz="1800" b="1" dirty="0" smtClean="0"/>
            </a:br>
            <a:endParaRPr lang="de-DE" sz="1800" b="1" dirty="0"/>
          </a:p>
        </p:txBody>
      </p:sp>
      <p:pic>
        <p:nvPicPr>
          <p:cNvPr id="5" name="Picture 12" descr="C:\hps\bilder\schule.jpg"/>
          <p:cNvPicPr>
            <a:picLocks noChangeAspect="1" noChangeArrowheads="1"/>
          </p:cNvPicPr>
          <p:nvPr/>
        </p:nvPicPr>
        <p:blipFill>
          <a:blip r:embed="rId3" cstate="print"/>
          <a:srcRect/>
          <a:stretch>
            <a:fillRect/>
          </a:stretch>
        </p:blipFill>
        <p:spPr bwMode="auto">
          <a:xfrm>
            <a:off x="5004048" y="3097374"/>
            <a:ext cx="3352800" cy="1997075"/>
          </a:xfrm>
          <a:prstGeom prst="rect">
            <a:avLst/>
          </a:prstGeom>
          <a:noFill/>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924944"/>
            <a:ext cx="2522312" cy="258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287" y="548680"/>
            <a:ext cx="5761037"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800944" y="2204864"/>
            <a:ext cx="7776864" cy="2369880"/>
          </a:xfrm>
          <a:prstGeom prst="rect">
            <a:avLst/>
          </a:prstGeom>
        </p:spPr>
        <p:txBody>
          <a:bodyPr wrap="square">
            <a:spAutoFit/>
          </a:bodyPr>
          <a:lstStyle/>
          <a:p>
            <a:r>
              <a:rPr lang="de-DE" sz="2400" u="sng" dirty="0" smtClean="0">
                <a:solidFill>
                  <a:srgbClr val="FF0000"/>
                </a:solidFill>
                <a:latin typeface="Arial" panose="020B0604020202020204" pitchFamily="34" charset="0"/>
                <a:cs typeface="Arial" panose="020B0604020202020204" pitchFamily="34" charset="0"/>
              </a:rPr>
              <a:t>Wer sind wir?</a:t>
            </a:r>
          </a:p>
          <a:p>
            <a:endParaRPr lang="de-DE" sz="2400" b="1" u="sng" dirty="0" smtClean="0">
              <a:solidFill>
                <a:srgbClr val="FF0000"/>
              </a:solidFill>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Wir sind ein Zusammenschluss von Eltern, Lehrern und Freunden in einem eingetragenem Verein, der der Integrierten </a:t>
            </a:r>
            <a:r>
              <a:rPr lang="de-DE" sz="2000" dirty="0">
                <a:latin typeface="Arial" panose="020B0604020202020204" pitchFamily="34" charset="0"/>
                <a:cs typeface="Arial" panose="020B0604020202020204" pitchFamily="34" charset="0"/>
              </a:rPr>
              <a:t>G</a:t>
            </a:r>
            <a:r>
              <a:rPr lang="de-DE" sz="2000" dirty="0" smtClean="0">
                <a:latin typeface="Arial" panose="020B0604020202020204" pitchFamily="34" charset="0"/>
                <a:cs typeface="Arial" panose="020B0604020202020204" pitchFamily="34" charset="0"/>
              </a:rPr>
              <a:t>esamtschule Selters finanzielle Unterstützung zukommen lässt zum Wohle </a:t>
            </a:r>
            <a:r>
              <a:rPr lang="de-DE" sz="2000" dirty="0">
                <a:latin typeface="Arial" panose="020B0604020202020204" pitchFamily="34" charset="0"/>
                <a:cs typeface="Arial" panose="020B0604020202020204" pitchFamily="34" charset="0"/>
              </a:rPr>
              <a:t>d</a:t>
            </a:r>
            <a:r>
              <a:rPr lang="de-DE" sz="2000" dirty="0" smtClean="0">
                <a:latin typeface="Arial" panose="020B0604020202020204" pitchFamily="34" charset="0"/>
                <a:cs typeface="Arial" panose="020B0604020202020204" pitchFamily="34" charset="0"/>
              </a:rPr>
              <a:t>er Schülerinnen und Schüler.</a:t>
            </a:r>
            <a:r>
              <a:rPr lang="de-DE" dirty="0" smtClean="0"/>
              <a:t/>
            </a:r>
            <a:br>
              <a:rPr lang="de-DE" dirty="0" smtClean="0"/>
            </a:br>
            <a:endParaRPr lang="de-DE" sz="2000" dirty="0">
              <a:latin typeface="Comic Sans MS" pitchFamily="66" charset="0"/>
            </a:endParaRPr>
          </a:p>
        </p:txBody>
      </p:sp>
      <p:pic>
        <p:nvPicPr>
          <p:cNvPr id="7" name="Picture 4" descr="C:\hps\bilder\fallschirm.jpg"/>
          <p:cNvPicPr>
            <a:picLocks noChangeAspect="1" noChangeArrowheads="1"/>
          </p:cNvPicPr>
          <p:nvPr/>
        </p:nvPicPr>
        <p:blipFill>
          <a:blip r:embed="rId2" cstate="print"/>
          <a:srcRect/>
          <a:stretch>
            <a:fillRect/>
          </a:stretch>
        </p:blipFill>
        <p:spPr bwMode="auto">
          <a:xfrm>
            <a:off x="6444208" y="4869160"/>
            <a:ext cx="2133600" cy="1816100"/>
          </a:xfrm>
          <a:prstGeom prst="rect">
            <a:avLst/>
          </a:prstGeom>
          <a:noFill/>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287" y="548680"/>
            <a:ext cx="5761037"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49880" y="2348880"/>
            <a:ext cx="7776864" cy="2585323"/>
          </a:xfrm>
          <a:prstGeom prst="rect">
            <a:avLst/>
          </a:prstGeom>
        </p:spPr>
        <p:txBody>
          <a:bodyPr wrap="square">
            <a:spAutoFit/>
          </a:bodyPr>
          <a:lstStyle/>
          <a:p>
            <a:r>
              <a:rPr lang="de-DE" sz="2400" u="sng" dirty="0" smtClean="0">
                <a:solidFill>
                  <a:srgbClr val="FF0000"/>
                </a:solidFill>
                <a:latin typeface="Arial" panose="020B0604020202020204" pitchFamily="34" charset="0"/>
                <a:cs typeface="Arial" panose="020B0604020202020204" pitchFamily="34" charset="0"/>
              </a:rPr>
              <a:t>Was tun wir? </a:t>
            </a:r>
            <a:r>
              <a:rPr lang="de-DE" sz="2400" dirty="0" smtClean="0">
                <a:latin typeface="Arial" panose="020B0604020202020204" pitchFamily="34" charset="0"/>
                <a:cs typeface="Arial" panose="020B0604020202020204" pitchFamily="34" charset="0"/>
              </a:rPr>
              <a:t/>
            </a:r>
            <a:br>
              <a:rPr lang="de-DE" sz="2400" dirty="0" smtClean="0">
                <a:latin typeface="Arial" panose="020B0604020202020204" pitchFamily="34" charset="0"/>
                <a:cs typeface="Arial" panose="020B0604020202020204" pitchFamily="34" charset="0"/>
              </a:rPr>
            </a:br>
            <a:r>
              <a:rPr lang="de-DE" dirty="0" smtClean="0"/>
              <a:t/>
            </a:r>
            <a:br>
              <a:rPr lang="de-DE" dirty="0" smtClean="0"/>
            </a:br>
            <a:r>
              <a:rPr lang="de-DE" sz="2000" dirty="0" smtClean="0">
                <a:latin typeface="Arial" panose="020B0604020202020204" pitchFamily="34" charset="0"/>
                <a:cs typeface="Arial" panose="020B0604020202020204" pitchFamily="34" charset="0"/>
              </a:rPr>
              <a:t>Wir unterstützen die Schule bei der Durchführung von Projekten, Klassenfahrten, usw.. Aber auch die Unterstützung der Fachschaften bei der Anschaffung von Materialien ist uns sehr wichtig. Bei Bedarf unterstützen wir einzelne Schüler, damit sie an Klassen- und Abschlussfahrten teilnehmen können.</a:t>
            </a:r>
            <a:br>
              <a:rPr lang="de-DE" sz="2000" dirty="0" smtClean="0">
                <a:latin typeface="Arial" panose="020B0604020202020204" pitchFamily="34" charset="0"/>
                <a:cs typeface="Arial" panose="020B0604020202020204" pitchFamily="34" charset="0"/>
              </a:rPr>
            </a:br>
            <a:endParaRPr lang="de-DE" sz="20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287" y="548680"/>
            <a:ext cx="5761037"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51347" y="2371191"/>
            <a:ext cx="8856984" cy="4032448"/>
          </a:xfrm>
        </p:spPr>
        <p:txBody>
          <a:bodyPr>
            <a:normAutofit fontScale="70000" lnSpcReduction="20000"/>
          </a:bodyPr>
          <a:lstStyle/>
          <a:p>
            <a:pPr>
              <a:buNone/>
            </a:pPr>
            <a:r>
              <a:rPr lang="de-DE" sz="3100" u="sng" dirty="0" smtClean="0">
                <a:solidFill>
                  <a:srgbClr val="FF0000"/>
                </a:solidFill>
                <a:latin typeface="Arial" panose="020B0604020202020204" pitchFamily="34" charset="0"/>
                <a:cs typeface="Arial" panose="020B0604020202020204" pitchFamily="34" charset="0"/>
              </a:rPr>
              <a:t>Welche Aktivitäten wurden 2017 von uns unterstützt?</a:t>
            </a:r>
          </a:p>
          <a:p>
            <a:pPr>
              <a:buNone/>
            </a:pPr>
            <a:endParaRPr lang="de-DE" sz="3100" b="1" u="sng" dirty="0" smtClean="0">
              <a:solidFill>
                <a:srgbClr val="FF000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de-DE" b="1" dirty="0" smtClean="0">
                <a:latin typeface="Arial" panose="020B0604020202020204" pitchFamily="34" charset="0"/>
                <a:cs typeface="Arial" panose="020B0604020202020204" pitchFamily="34" charset="0"/>
              </a:rPr>
              <a:t>Theaterworkshop </a:t>
            </a:r>
            <a:r>
              <a:rPr lang="de-DE" b="1" dirty="0">
                <a:latin typeface="Arial" panose="020B0604020202020204" pitchFamily="34" charset="0"/>
                <a:cs typeface="Arial" panose="020B0604020202020204" pitchFamily="34" charset="0"/>
              </a:rPr>
              <a:t>mit einem </a:t>
            </a:r>
            <a:r>
              <a:rPr lang="de-DE" b="1" dirty="0" smtClean="0">
                <a:latin typeface="Arial" panose="020B0604020202020204" pitchFamily="34" charset="0"/>
                <a:cs typeface="Arial" panose="020B0604020202020204" pitchFamily="34" charset="0"/>
              </a:rPr>
              <a:t>Schauspieler des WPF „</a:t>
            </a:r>
            <a:r>
              <a:rPr lang="de-DE" b="1" dirty="0">
                <a:latin typeface="Arial" panose="020B0604020202020204" pitchFamily="34" charset="0"/>
                <a:cs typeface="Arial" panose="020B0604020202020204" pitchFamily="34" charset="0"/>
              </a:rPr>
              <a:t>D</a:t>
            </a:r>
            <a:r>
              <a:rPr lang="de-DE" b="1" dirty="0" smtClean="0">
                <a:latin typeface="Arial" panose="020B0604020202020204" pitchFamily="34" charset="0"/>
                <a:cs typeface="Arial" panose="020B0604020202020204" pitchFamily="34" charset="0"/>
              </a:rPr>
              <a:t>arstellendes Spiel“</a:t>
            </a:r>
            <a:endParaRPr lang="de-DE" b="1"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de-DE" b="1" dirty="0">
                <a:latin typeface="Arial" panose="020B0604020202020204" pitchFamily="34" charset="0"/>
                <a:cs typeface="Arial" panose="020B0604020202020204" pitchFamily="34" charset="0"/>
              </a:rPr>
              <a:t>Keramikprojekt von </a:t>
            </a:r>
            <a:r>
              <a:rPr lang="de-DE" b="1" dirty="0" smtClean="0">
                <a:latin typeface="Arial" panose="020B0604020202020204" pitchFamily="34" charset="0"/>
                <a:cs typeface="Arial" panose="020B0604020202020204" pitchFamily="34" charset="0"/>
              </a:rPr>
              <a:t>Frau </a:t>
            </a:r>
            <a:r>
              <a:rPr lang="de-DE" b="1" dirty="0">
                <a:latin typeface="Arial" panose="020B0604020202020204" pitchFamily="34" charset="0"/>
                <a:cs typeface="Arial" panose="020B0604020202020204" pitchFamily="34" charset="0"/>
              </a:rPr>
              <a:t>Neuhaus</a:t>
            </a:r>
          </a:p>
          <a:p>
            <a:pPr>
              <a:buFont typeface="Wingdings" panose="05000000000000000000" pitchFamily="2" charset="2"/>
              <a:buChar char="Ø"/>
            </a:pPr>
            <a:r>
              <a:rPr lang="de-DE" b="1" dirty="0" smtClean="0">
                <a:latin typeface="Arial" panose="020B0604020202020204" pitchFamily="34" charset="0"/>
                <a:cs typeface="Arial" panose="020B0604020202020204" pitchFamily="34" charset="0"/>
              </a:rPr>
              <a:t>Autorenlesung </a:t>
            </a:r>
            <a:r>
              <a:rPr lang="de-DE" b="1" dirty="0">
                <a:latin typeface="Arial" panose="020B0604020202020204" pitchFamily="34" charset="0"/>
                <a:cs typeface="Arial" panose="020B0604020202020204" pitchFamily="34" charset="0"/>
              </a:rPr>
              <a:t>mit Stefan </a:t>
            </a:r>
            <a:r>
              <a:rPr lang="de-DE" b="1" dirty="0" err="1" smtClean="0">
                <a:latin typeface="Arial" panose="020B0604020202020204" pitchFamily="34" charset="0"/>
                <a:cs typeface="Arial" panose="020B0604020202020204" pitchFamily="34" charset="0"/>
              </a:rPr>
              <a:t>Gemmel</a:t>
            </a:r>
            <a:r>
              <a:rPr lang="de-DE" b="1" dirty="0" smtClean="0">
                <a:latin typeface="Arial" panose="020B0604020202020204" pitchFamily="34" charset="0"/>
                <a:cs typeface="Arial" panose="020B0604020202020204" pitchFamily="34" charset="0"/>
              </a:rPr>
              <a:t> für die 6. Schuljahre</a:t>
            </a:r>
            <a:endParaRPr lang="de-DE" b="1"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de-DE" b="1" dirty="0" smtClean="0">
                <a:latin typeface="Arial" panose="020B0604020202020204" pitchFamily="34" charset="0"/>
                <a:cs typeface="Arial" panose="020B0604020202020204" pitchFamily="34" charset="0"/>
              </a:rPr>
              <a:t>Fahrt nach London der AG „</a:t>
            </a:r>
            <a:r>
              <a:rPr lang="de-DE" b="1" dirty="0" err="1" smtClean="0">
                <a:latin typeface="Arial" panose="020B0604020202020204" pitchFamily="34" charset="0"/>
                <a:cs typeface="Arial" panose="020B0604020202020204" pitchFamily="34" charset="0"/>
              </a:rPr>
              <a:t>Going</a:t>
            </a:r>
            <a:r>
              <a:rPr lang="de-DE" b="1" dirty="0" smtClean="0">
                <a:latin typeface="Arial" panose="020B0604020202020204" pitchFamily="34" charset="0"/>
                <a:cs typeface="Arial" panose="020B0604020202020204" pitchFamily="34" charset="0"/>
              </a:rPr>
              <a:t> British“</a:t>
            </a:r>
          </a:p>
          <a:p>
            <a:pPr lvl="0">
              <a:buFont typeface="Wingdings" panose="05000000000000000000" pitchFamily="2" charset="2"/>
              <a:buChar char="Ø"/>
            </a:pPr>
            <a:r>
              <a:rPr lang="de-DE" b="1" dirty="0" smtClean="0">
                <a:latin typeface="Arial" panose="020B0604020202020204" pitchFamily="34" charset="0"/>
                <a:cs typeface="Arial" panose="020B0604020202020204" pitchFamily="34" charset="0"/>
              </a:rPr>
              <a:t>Finanzierung einer Betreuungskraft der Schülerbücherei</a:t>
            </a:r>
          </a:p>
          <a:p>
            <a:pPr lvl="0">
              <a:buFont typeface="Wingdings" panose="05000000000000000000" pitchFamily="2" charset="2"/>
              <a:buChar char="Ø"/>
            </a:pPr>
            <a:r>
              <a:rPr lang="de-DE" b="1" dirty="0" smtClean="0">
                <a:latin typeface="Arial" panose="020B0604020202020204" pitchFamily="34" charset="0"/>
                <a:cs typeface="Arial" panose="020B0604020202020204" pitchFamily="34" charset="0"/>
              </a:rPr>
              <a:t>Fahrt nach Metz des WPF „Französisch“</a:t>
            </a:r>
          </a:p>
          <a:p>
            <a:pPr lvl="0">
              <a:buFont typeface="Wingdings" panose="05000000000000000000" pitchFamily="2" charset="2"/>
              <a:buChar char="Ø"/>
            </a:pPr>
            <a:r>
              <a:rPr lang="de-DE" b="1" dirty="0" smtClean="0">
                <a:latin typeface="Arial" panose="020B0604020202020204" pitchFamily="34" charset="0"/>
                <a:cs typeface="Arial" panose="020B0604020202020204" pitchFamily="34" charset="0"/>
              </a:rPr>
              <a:t>Theaterfahrt des WPF „Darstellendes Spiel“ der Klassen 7 und 8 </a:t>
            </a:r>
          </a:p>
          <a:p>
            <a:pPr lvl="0">
              <a:buFont typeface="Wingdings" panose="05000000000000000000" pitchFamily="2" charset="2"/>
              <a:buChar char="Ø"/>
            </a:pPr>
            <a:r>
              <a:rPr lang="de-DE" b="1" dirty="0" smtClean="0">
                <a:latin typeface="Arial" panose="020B0604020202020204" pitchFamily="34" charset="0"/>
                <a:cs typeface="Arial" panose="020B0604020202020204" pitchFamily="34" charset="0"/>
              </a:rPr>
              <a:t>Theaterfahrt des Grundkurses Musik</a:t>
            </a:r>
            <a:endParaRPr lang="de-DE" b="1"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de-DE" b="1" dirty="0">
                <a:latin typeface="Arial" panose="020B0604020202020204" pitchFamily="34" charset="0"/>
                <a:cs typeface="Arial" panose="020B0604020202020204" pitchFamily="34" charset="0"/>
              </a:rPr>
              <a:t>Bewerbertraining der 9. Klassen</a:t>
            </a:r>
          </a:p>
          <a:p>
            <a:pPr lvl="0">
              <a:buFont typeface="Wingdings" panose="05000000000000000000" pitchFamily="2" charset="2"/>
              <a:buChar char="Ø"/>
            </a:pPr>
            <a:r>
              <a:rPr lang="de-DE" b="1" dirty="0" smtClean="0">
                <a:latin typeface="Arial" panose="020B0604020202020204" pitchFamily="34" charset="0"/>
                <a:cs typeface="Arial" panose="020B0604020202020204" pitchFamily="34" charset="0"/>
              </a:rPr>
              <a:t>Känguru-Wettbewerb im Fach Mathematik</a:t>
            </a:r>
            <a:endParaRPr lang="de-DE" b="1" dirty="0">
              <a:latin typeface="Arial" panose="020B0604020202020204" pitchFamily="34" charset="0"/>
              <a:cs typeface="Arial" panose="020B0604020202020204" pitchFamily="34" charset="0"/>
            </a:endParaRPr>
          </a:p>
          <a:p>
            <a:endParaRPr lang="de-DE" dirty="0"/>
          </a:p>
          <a:p>
            <a:pPr>
              <a:buNone/>
            </a:pPr>
            <a:endParaRPr lang="de-DE" dirty="0" smtClean="0"/>
          </a:p>
          <a:p>
            <a:pPr>
              <a:buNone/>
            </a:pPr>
            <a:endParaRPr lang="de-DE" sz="20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287" y="548680"/>
            <a:ext cx="5761037"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970939"/>
            <a:ext cx="8229600" cy="4389120"/>
          </a:xfrm>
        </p:spPr>
        <p:txBody>
          <a:bodyPr/>
          <a:lstStyle/>
          <a:p>
            <a:pPr marL="0" lvl="0" indent="0">
              <a:buNone/>
            </a:pPr>
            <a:r>
              <a:rPr lang="de-DE" sz="2400" u="sng" dirty="0" smtClean="0">
                <a:solidFill>
                  <a:srgbClr val="FF0000"/>
                </a:solidFill>
                <a:latin typeface="Arial" panose="020B0604020202020204" pitchFamily="34" charset="0"/>
                <a:cs typeface="Arial" panose="020B0604020202020204" pitchFamily="34" charset="0"/>
              </a:rPr>
              <a:t>Welche Anschaffungen wurden von uns bezuschusst?</a:t>
            </a:r>
          </a:p>
          <a:p>
            <a:pPr lvl="0">
              <a:buFont typeface="Wingdings" panose="05000000000000000000" pitchFamily="2" charset="2"/>
              <a:buChar char="Ø"/>
            </a:pPr>
            <a:r>
              <a:rPr lang="de-DE" sz="2000" b="1" dirty="0" err="1" smtClean="0">
                <a:latin typeface="Arial" panose="020B0604020202020204" pitchFamily="34" charset="0"/>
                <a:cs typeface="Arial" panose="020B0604020202020204" pitchFamily="34" charset="0"/>
              </a:rPr>
              <a:t>Outdoorkicker</a:t>
            </a:r>
            <a:endParaRPr lang="de-DE" sz="2000" b="1" dirty="0" smtClean="0">
              <a:latin typeface="Arial" panose="020B0604020202020204" pitchFamily="34" charset="0"/>
              <a:cs typeface="Arial" panose="020B0604020202020204" pitchFamily="34" charset="0"/>
            </a:endParaRPr>
          </a:p>
          <a:p>
            <a:pPr lvl="0">
              <a:buFont typeface="Wingdings" panose="05000000000000000000" pitchFamily="2" charset="2"/>
              <a:buChar char="Ø"/>
            </a:pPr>
            <a:r>
              <a:rPr lang="de-DE" sz="2000" b="1" dirty="0" smtClean="0">
                <a:latin typeface="Arial" panose="020B0604020202020204" pitchFamily="34" charset="0"/>
                <a:cs typeface="Arial" panose="020B0604020202020204" pitchFamily="34" charset="0"/>
              </a:rPr>
              <a:t>Laptop </a:t>
            </a:r>
            <a:r>
              <a:rPr lang="de-DE" sz="2000" b="1" dirty="0">
                <a:latin typeface="Arial" panose="020B0604020202020204" pitchFamily="34" charset="0"/>
                <a:cs typeface="Arial" panose="020B0604020202020204" pitchFamily="34" charset="0"/>
              </a:rPr>
              <a:t>für die Film-AG </a:t>
            </a:r>
            <a:endParaRPr lang="de-DE" sz="2000" b="1" dirty="0" smtClean="0">
              <a:latin typeface="Arial" panose="020B0604020202020204" pitchFamily="34" charset="0"/>
              <a:cs typeface="Arial" panose="020B0604020202020204" pitchFamily="34" charset="0"/>
            </a:endParaRPr>
          </a:p>
          <a:p>
            <a:pPr lvl="0">
              <a:buFont typeface="Wingdings" panose="05000000000000000000" pitchFamily="2" charset="2"/>
              <a:buChar char="Ø"/>
            </a:pPr>
            <a:r>
              <a:rPr lang="de-DE" sz="2000" b="1" dirty="0" smtClean="0">
                <a:latin typeface="Arial" panose="020B0604020202020204" pitchFamily="34" charset="0"/>
                <a:cs typeface="Arial" panose="020B0604020202020204" pitchFamily="34" charset="0"/>
              </a:rPr>
              <a:t>Stanzmaschine </a:t>
            </a:r>
            <a:r>
              <a:rPr lang="de-DE" sz="2000" b="1" dirty="0">
                <a:latin typeface="Arial" panose="020B0604020202020204" pitchFamily="34" charset="0"/>
                <a:cs typeface="Arial" panose="020B0604020202020204" pitchFamily="34" charset="0"/>
              </a:rPr>
              <a:t>für die </a:t>
            </a:r>
            <a:r>
              <a:rPr lang="de-DE" sz="2000" b="1" dirty="0" smtClean="0">
                <a:latin typeface="Arial" panose="020B0604020202020204" pitchFamily="34" charset="0"/>
                <a:cs typeface="Arial" panose="020B0604020202020204" pitchFamily="34" charset="0"/>
              </a:rPr>
              <a:t>Textil-AG</a:t>
            </a:r>
            <a:endParaRPr lang="de-DE" sz="2000" b="1"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de-DE" sz="2000" b="1" dirty="0" smtClean="0">
                <a:latin typeface="Arial" panose="020B0604020202020204" pitchFamily="34" charset="0"/>
                <a:cs typeface="Arial" panose="020B0604020202020204" pitchFamily="34" charset="0"/>
              </a:rPr>
              <a:t>Bälle für die Mittagspause</a:t>
            </a:r>
          </a:p>
          <a:p>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287" y="548680"/>
            <a:ext cx="5761037"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713502"/>
      </p:ext>
    </p:extLst>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27584" y="2502768"/>
            <a:ext cx="4291559" cy="461665"/>
          </a:xfrm>
          <a:prstGeom prst="rect">
            <a:avLst/>
          </a:prstGeom>
        </p:spPr>
        <p:txBody>
          <a:bodyPr wrap="none">
            <a:spAutoFit/>
          </a:bodyPr>
          <a:lstStyle/>
          <a:p>
            <a:r>
              <a:rPr lang="de-DE" sz="2400" u="sng" dirty="0" smtClean="0">
                <a:solidFill>
                  <a:srgbClr val="FF0000"/>
                </a:solidFill>
                <a:latin typeface="Arial" panose="020B0604020202020204" pitchFamily="34" charset="0"/>
                <a:cs typeface="Arial" panose="020B0604020202020204" pitchFamily="34" charset="0"/>
              </a:rPr>
              <a:t>Beispiele</a:t>
            </a:r>
            <a:r>
              <a:rPr lang="de-DE" sz="2400" b="1" u="sng" dirty="0" smtClean="0">
                <a:solidFill>
                  <a:srgbClr val="FF0000"/>
                </a:solidFill>
                <a:latin typeface="Arial" panose="020B0604020202020204" pitchFamily="34" charset="0"/>
                <a:cs typeface="Arial" panose="020B0604020202020204" pitchFamily="34" charset="0"/>
              </a:rPr>
              <a:t> </a:t>
            </a:r>
            <a:r>
              <a:rPr lang="de-DE" sz="2400" u="sng" dirty="0" smtClean="0">
                <a:solidFill>
                  <a:srgbClr val="FF0000"/>
                </a:solidFill>
                <a:latin typeface="Arial" panose="020B0604020202020204" pitchFamily="34" charset="0"/>
                <a:cs typeface="Arial" panose="020B0604020202020204" pitchFamily="34" charset="0"/>
              </a:rPr>
              <a:t>unserer</a:t>
            </a:r>
            <a:r>
              <a:rPr lang="de-DE" sz="2400" b="1" u="sng" dirty="0" smtClean="0">
                <a:solidFill>
                  <a:srgbClr val="FF0000"/>
                </a:solidFill>
                <a:latin typeface="Arial" panose="020B0604020202020204" pitchFamily="34" charset="0"/>
                <a:cs typeface="Arial" panose="020B0604020202020204" pitchFamily="34" charset="0"/>
              </a:rPr>
              <a:t> </a:t>
            </a:r>
            <a:r>
              <a:rPr lang="de-DE" sz="2400" u="sng" dirty="0" smtClean="0">
                <a:solidFill>
                  <a:srgbClr val="FF0000"/>
                </a:solidFill>
                <a:latin typeface="Arial" panose="020B0604020202020204" pitchFamily="34" charset="0"/>
                <a:cs typeface="Arial" panose="020B0604020202020204" pitchFamily="34" charset="0"/>
              </a:rPr>
              <a:t>Förderung</a:t>
            </a:r>
            <a:r>
              <a:rPr lang="de-DE" sz="2400" b="1" u="sng" dirty="0" smtClean="0">
                <a:solidFill>
                  <a:srgbClr val="FF0000"/>
                </a:solidFill>
                <a:latin typeface="Arial" panose="020B0604020202020204" pitchFamily="34" charset="0"/>
                <a:cs typeface="Arial" panose="020B0604020202020204" pitchFamily="34" charset="0"/>
              </a:rPr>
              <a:t>:</a:t>
            </a:r>
            <a:endParaRPr lang="de-DE"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733600"/>
            <a:ext cx="2344243" cy="167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54" y="3344362"/>
            <a:ext cx="2131338" cy="284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3192731"/>
            <a:ext cx="2358785" cy="157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2382" y="5013176"/>
            <a:ext cx="1621716" cy="108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7287" y="548680"/>
            <a:ext cx="5761037"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940673"/>
            <a:ext cx="8089576" cy="4401671"/>
          </a:xfrm>
        </p:spPr>
        <p:txBody>
          <a:bodyPr/>
          <a:lstStyle/>
          <a:p>
            <a:pPr marL="0" indent="0">
              <a:buNone/>
            </a:pPr>
            <a:r>
              <a:rPr lang="de-DE" sz="2400" u="sng" dirty="0" smtClean="0">
                <a:solidFill>
                  <a:srgbClr val="FF0000"/>
                </a:solidFill>
                <a:latin typeface="Arial" panose="020B0604020202020204" pitchFamily="34" charset="0"/>
                <a:cs typeface="Arial" panose="020B0604020202020204" pitchFamily="34" charset="0"/>
              </a:rPr>
              <a:t>Wie kann ich Hilfe bekommen?</a:t>
            </a:r>
          </a:p>
          <a:p>
            <a:r>
              <a:rPr lang="de-DE" sz="2000" b="1" dirty="0" smtClean="0">
                <a:latin typeface="Arial" panose="020B0604020202020204" pitchFamily="34" charset="0"/>
                <a:cs typeface="Arial" panose="020B0604020202020204" pitchFamily="34" charset="0"/>
              </a:rPr>
              <a:t>Bei Unterstützung von Klassenfahrten, Ausflügen und Projekten stellen die betreffenden Lehrer bei uns einen schriftlichen Antrag auf Förderung. </a:t>
            </a:r>
          </a:p>
          <a:p>
            <a:r>
              <a:rPr lang="de-DE" sz="2000" b="1" dirty="0" smtClean="0">
                <a:latin typeface="Arial" panose="020B0604020202020204" pitchFamily="34" charset="0"/>
                <a:cs typeface="Arial" panose="020B0604020202020204" pitchFamily="34" charset="0"/>
              </a:rPr>
              <a:t>Bei Bedürfnissen, die Familien oder einzelne Schüler betreffen, gibt es mehrere Möglichkeiten. Zum einen können Sie den Klassenlehrer bitten an uns heranzutreten, zum anderen können Sie auch direkt mit uns in Kontakt treten.</a:t>
            </a:r>
          </a:p>
          <a:p>
            <a:r>
              <a:rPr lang="de-DE" sz="2000" b="1" dirty="0" smtClean="0">
                <a:latin typeface="Arial" panose="020B0604020202020204" pitchFamily="34" charset="0"/>
                <a:cs typeface="Arial" panose="020B0604020202020204" pitchFamily="34" charset="0"/>
              </a:rPr>
              <a:t>Egal, um welchen Antrag es sich handelt, die angesprochenen Vorstandsmitglieder werden mit den anderen Vorstandsmitgliedern über Ihr Anliegen</a:t>
            </a:r>
            <a:r>
              <a:rPr lang="de-DE" sz="2000" b="1" dirty="0">
                <a:latin typeface="Arial" panose="020B0604020202020204" pitchFamily="34" charset="0"/>
                <a:cs typeface="Arial" panose="020B0604020202020204" pitchFamily="34" charset="0"/>
              </a:rPr>
              <a:t> </a:t>
            </a:r>
            <a:r>
              <a:rPr lang="de-DE" sz="2000" b="1" dirty="0" smtClean="0">
                <a:latin typeface="Arial" panose="020B0604020202020204" pitchFamily="34" charset="0"/>
                <a:cs typeface="Arial" panose="020B0604020202020204" pitchFamily="34" charset="0"/>
              </a:rPr>
              <a:t>entscheiden.</a:t>
            </a:r>
            <a:endParaRPr lang="de-DE" sz="2000" b="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287" y="548680"/>
            <a:ext cx="5761037"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719776"/>
      </p:ext>
    </p:extLst>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948855"/>
            <a:ext cx="8229600" cy="4248472"/>
          </a:xfrm>
          <a:ln>
            <a:solidFill>
              <a:schemeClr val="tx1"/>
            </a:solidFill>
          </a:ln>
        </p:spPr>
        <p:txBody>
          <a:bodyPr>
            <a:normAutofit fontScale="25000" lnSpcReduction="20000"/>
          </a:bodyPr>
          <a:lstStyle/>
          <a:p>
            <a:pPr>
              <a:buNone/>
            </a:pPr>
            <a:endParaRPr lang="de-DE" u="sng" dirty="0" smtClean="0"/>
          </a:p>
          <a:p>
            <a:pPr>
              <a:buNone/>
            </a:pPr>
            <a:endParaRPr lang="de-DE" sz="9600" u="sng" dirty="0" smtClean="0">
              <a:solidFill>
                <a:srgbClr val="FF0000"/>
              </a:solidFill>
              <a:latin typeface="Comic Sans MS" pitchFamily="66" charset="0"/>
            </a:endParaRPr>
          </a:p>
          <a:p>
            <a:pPr>
              <a:buNone/>
            </a:pPr>
            <a:endParaRPr lang="de-DE" sz="9600" u="sng" dirty="0">
              <a:solidFill>
                <a:srgbClr val="FF0000"/>
              </a:solidFill>
              <a:latin typeface="Comic Sans MS" pitchFamily="66" charset="0"/>
            </a:endParaRPr>
          </a:p>
          <a:p>
            <a:pPr>
              <a:buNone/>
            </a:pPr>
            <a:r>
              <a:rPr lang="de-DE" sz="9600" u="sng" dirty="0" smtClean="0">
                <a:solidFill>
                  <a:srgbClr val="FF0000"/>
                </a:solidFill>
                <a:latin typeface="Comic Sans MS" pitchFamily="66" charset="0"/>
              </a:rPr>
              <a:t>An wen kann ich mich wenden?</a:t>
            </a:r>
          </a:p>
          <a:p>
            <a:pPr>
              <a:buNone/>
            </a:pPr>
            <a:endParaRPr lang="de-DE" sz="5100" u="sng" dirty="0" smtClean="0">
              <a:solidFill>
                <a:srgbClr val="FF0000"/>
              </a:solidFill>
              <a:latin typeface="Comic Sans MS" pitchFamily="66" charset="0"/>
            </a:endParaRPr>
          </a:p>
          <a:p>
            <a:pPr marL="0" indent="0">
              <a:buNone/>
            </a:pPr>
            <a:r>
              <a:rPr lang="de-DE" sz="8000" b="1" dirty="0" smtClean="0">
                <a:latin typeface="Arial" panose="020B0604020202020204" pitchFamily="34" charset="0"/>
                <a:cs typeface="Arial" panose="020B0604020202020204" pitchFamily="34" charset="0"/>
              </a:rPr>
              <a:t>1.Vorsitzender		Thomas Hehl		0170-2963753</a:t>
            </a:r>
          </a:p>
          <a:p>
            <a:pPr marL="1143000" indent="-1143000">
              <a:buAutoNum type="arabicPeriod"/>
            </a:pPr>
            <a:endParaRPr lang="de-DE" sz="8000" b="1" dirty="0">
              <a:latin typeface="Arial" panose="020B0604020202020204" pitchFamily="34" charset="0"/>
              <a:cs typeface="Arial" panose="020B0604020202020204" pitchFamily="34" charset="0"/>
            </a:endParaRPr>
          </a:p>
          <a:p>
            <a:pPr marL="0" indent="0">
              <a:buNone/>
            </a:pPr>
            <a:r>
              <a:rPr lang="de-DE" sz="8000" b="1" dirty="0" smtClean="0">
                <a:latin typeface="Arial" panose="020B0604020202020204" pitchFamily="34" charset="0"/>
                <a:cs typeface="Arial" panose="020B0604020202020204" pitchFamily="34" charset="0"/>
              </a:rPr>
              <a:t>2. Vorsitzende		Katrin </a:t>
            </a:r>
            <a:r>
              <a:rPr lang="de-DE" sz="8000" b="1" dirty="0" err="1" smtClean="0">
                <a:latin typeface="Arial" panose="020B0604020202020204" pitchFamily="34" charset="0"/>
                <a:cs typeface="Arial" panose="020B0604020202020204" pitchFamily="34" charset="0"/>
              </a:rPr>
              <a:t>Schiwietz</a:t>
            </a:r>
            <a:r>
              <a:rPr lang="de-DE" sz="8000" b="1" dirty="0" smtClean="0">
                <a:latin typeface="Arial" panose="020B0604020202020204" pitchFamily="34" charset="0"/>
                <a:cs typeface="Arial" panose="020B0604020202020204" pitchFamily="34" charset="0"/>
              </a:rPr>
              <a:t>	02662-9449212</a:t>
            </a:r>
          </a:p>
          <a:p>
            <a:pPr marL="1143000" indent="-1143000">
              <a:buAutoNum type="arabicPeriod"/>
            </a:pPr>
            <a:endParaRPr lang="de-DE" sz="8000" b="1" dirty="0" smtClean="0">
              <a:latin typeface="Arial" panose="020B0604020202020204" pitchFamily="34" charset="0"/>
              <a:cs typeface="Arial" panose="020B0604020202020204" pitchFamily="34" charset="0"/>
            </a:endParaRPr>
          </a:p>
          <a:p>
            <a:pPr marL="0" indent="0">
              <a:buNone/>
            </a:pPr>
            <a:r>
              <a:rPr lang="de-DE" sz="8000" b="1" dirty="0" smtClean="0">
                <a:latin typeface="Arial" panose="020B0604020202020204" pitchFamily="34" charset="0"/>
                <a:cs typeface="Arial" panose="020B0604020202020204" pitchFamily="34" charset="0"/>
              </a:rPr>
              <a:t>Kassenwart		Benjamin Maurer</a:t>
            </a:r>
          </a:p>
          <a:p>
            <a:pPr marL="1143000" indent="-1143000">
              <a:buAutoNum type="arabicPeriod"/>
            </a:pPr>
            <a:endParaRPr lang="de-DE" sz="8000" b="1" dirty="0">
              <a:latin typeface="Arial" panose="020B0604020202020204" pitchFamily="34" charset="0"/>
              <a:cs typeface="Arial" panose="020B0604020202020204" pitchFamily="34" charset="0"/>
            </a:endParaRPr>
          </a:p>
          <a:p>
            <a:pPr marL="0" indent="0">
              <a:buNone/>
            </a:pPr>
            <a:r>
              <a:rPr lang="de-DE" sz="8000" b="1" dirty="0" smtClean="0">
                <a:latin typeface="Arial" panose="020B0604020202020204" pitchFamily="34" charset="0"/>
                <a:cs typeface="Arial" panose="020B0604020202020204" pitchFamily="34" charset="0"/>
              </a:rPr>
              <a:t>Schriftführerin		Petra Böhm</a:t>
            </a:r>
          </a:p>
          <a:p>
            <a:pPr marL="0" indent="0">
              <a:buNone/>
            </a:pPr>
            <a:endParaRPr lang="de-DE" sz="8000" b="1" dirty="0">
              <a:latin typeface="Arial" panose="020B0604020202020204" pitchFamily="34" charset="0"/>
              <a:cs typeface="Arial" panose="020B0604020202020204" pitchFamily="34" charset="0"/>
            </a:endParaRPr>
          </a:p>
          <a:p>
            <a:pPr marL="0" indent="0">
              <a:buNone/>
            </a:pPr>
            <a:r>
              <a:rPr lang="de-DE" sz="8000" b="1" dirty="0" smtClean="0">
                <a:latin typeface="Arial" panose="020B0604020202020204" pitchFamily="34" charset="0"/>
                <a:cs typeface="Arial" panose="020B0604020202020204" pitchFamily="34" charset="0"/>
              </a:rPr>
              <a:t>E-Mail</a:t>
            </a:r>
            <a:r>
              <a:rPr lang="de-DE" sz="8000" b="1" dirty="0">
                <a:latin typeface="Arial" panose="020B0604020202020204" pitchFamily="34" charset="0"/>
                <a:cs typeface="Arial" panose="020B0604020202020204" pitchFamily="34" charset="0"/>
              </a:rPr>
              <a:t>: foerderkreis@igs-selters.de</a:t>
            </a:r>
            <a:endParaRPr lang="de-DE" sz="8000" b="1" dirty="0" smtClean="0">
              <a:latin typeface="Arial" panose="020B0604020202020204" pitchFamily="34" charset="0"/>
              <a:cs typeface="Arial" panose="020B0604020202020204" pitchFamily="34" charset="0"/>
            </a:endParaRPr>
          </a:p>
          <a:p>
            <a:pPr marL="0" indent="0">
              <a:buNone/>
            </a:pPr>
            <a:r>
              <a:rPr lang="de-DE" dirty="0" smtClean="0"/>
              <a:t/>
            </a:r>
            <a:br>
              <a:rPr lang="de-DE" dirty="0" smtClean="0"/>
            </a:br>
            <a:endParaRPr lang="de-DE" dirty="0" smtClean="0"/>
          </a:p>
          <a:p>
            <a:pPr>
              <a:buNone/>
            </a:pPr>
            <a:r>
              <a:rPr lang="de-DE" dirty="0" smtClean="0"/>
              <a:t>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287" y="548680"/>
            <a:ext cx="5761037"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3005" y="2348880"/>
            <a:ext cx="8229600" cy="4389120"/>
          </a:xfrm>
        </p:spPr>
        <p:txBody>
          <a:bodyPr>
            <a:normAutofit lnSpcReduction="10000"/>
          </a:bodyPr>
          <a:lstStyle/>
          <a:p>
            <a:pPr marL="0" indent="0">
              <a:buNone/>
            </a:pPr>
            <a:r>
              <a:rPr lang="de-DE" sz="2400" u="sng" dirty="0" smtClean="0">
                <a:solidFill>
                  <a:srgbClr val="FF0000"/>
                </a:solidFill>
                <a:latin typeface="Arial" panose="020B0604020202020204" pitchFamily="34" charset="0"/>
                <a:cs typeface="Arial" panose="020B0604020202020204" pitchFamily="34" charset="0"/>
              </a:rPr>
              <a:t>Was ist uns noch wichtig?</a:t>
            </a:r>
          </a:p>
          <a:p>
            <a:r>
              <a:rPr lang="de-DE" sz="2000" dirty="0" smtClean="0">
                <a:latin typeface="Arial" panose="020B0604020202020204" pitchFamily="34" charset="0"/>
                <a:cs typeface="Arial" panose="020B0604020202020204" pitchFamily="34" charset="0"/>
              </a:rPr>
              <a:t>Wir freuen uns über Eltern, die sich aktiv an unserer Vereinsarbeit beteiligen möchten. Eine gut funktionierende und gut ausgestattete Schule ist für unsere Schülerinnen und Schüler eine wichtige Grundlage für eine gute Bildung!</a:t>
            </a:r>
          </a:p>
          <a:p>
            <a:r>
              <a:rPr lang="de-DE" sz="2000" dirty="0">
                <a:latin typeface="Arial" panose="020B0604020202020204" pitchFamily="34" charset="0"/>
                <a:cs typeface="Arial" panose="020B0604020202020204" pitchFamily="34" charset="0"/>
              </a:rPr>
              <a:t>Wir würden uns sehr freuen, wenn Sie unsere Arbeit durch Ihre Mitgliedschaft in unserem </a:t>
            </a:r>
            <a:r>
              <a:rPr lang="de-DE" sz="2000" dirty="0" smtClean="0">
                <a:latin typeface="Arial" panose="020B0604020202020204" pitchFamily="34" charset="0"/>
                <a:cs typeface="Arial" panose="020B0604020202020204" pitchFamily="34" charset="0"/>
              </a:rPr>
              <a:t>Förderkreis oder eine Spende </a:t>
            </a:r>
            <a:r>
              <a:rPr lang="de-DE" sz="2000" dirty="0">
                <a:latin typeface="Arial" panose="020B0604020202020204" pitchFamily="34" charset="0"/>
                <a:cs typeface="Arial" panose="020B0604020202020204" pitchFamily="34" charset="0"/>
              </a:rPr>
              <a:t>unterstützen! </a:t>
            </a:r>
          </a:p>
          <a:p>
            <a:pPr marL="0" indent="0">
              <a:buNone/>
            </a:pPr>
            <a:r>
              <a:rPr lang="de-DE" sz="1600" dirty="0" smtClean="0">
                <a:latin typeface="Arial" panose="020B0604020202020204" pitchFamily="34" charset="0"/>
                <a:cs typeface="Arial" panose="020B0604020202020204" pitchFamily="34" charset="0"/>
              </a:rPr>
              <a:t>    (Bankverbindung: </a:t>
            </a:r>
            <a:r>
              <a:rPr lang="de-DE" sz="1600" dirty="0" err="1" smtClean="0">
                <a:latin typeface="Arial" panose="020B0604020202020204" pitchFamily="34" charset="0"/>
                <a:cs typeface="Arial" panose="020B0604020202020204" pitchFamily="34" charset="0"/>
              </a:rPr>
              <a:t>Naspa</a:t>
            </a:r>
            <a:r>
              <a:rPr lang="de-DE" sz="1600" dirty="0" smtClean="0">
                <a:latin typeface="Arial" panose="020B0604020202020204" pitchFamily="34" charset="0"/>
                <a:cs typeface="Arial" panose="020B0604020202020204" pitchFamily="34" charset="0"/>
              </a:rPr>
              <a:t> Selters: IBAN: DE79 5105 0015 0762 0744 00, </a:t>
            </a:r>
          </a:p>
          <a:p>
            <a:pPr marL="0" indent="0">
              <a:buNone/>
            </a:pP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    BIC NASSDE55XXX)</a:t>
            </a: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pPr marL="0" indent="0" algn="ctr">
              <a:buNone/>
            </a:pPr>
            <a:r>
              <a:rPr lang="de-DE" sz="2000" dirty="0" smtClean="0">
                <a:latin typeface="Arial" panose="020B0604020202020204" pitchFamily="34" charset="0"/>
                <a:cs typeface="Arial" panose="020B0604020202020204" pitchFamily="34" charset="0"/>
              </a:rPr>
              <a:t>Wir freuen uns auf Sie!</a:t>
            </a:r>
          </a:p>
          <a:p>
            <a:endParaRPr lang="de-DE" sz="20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287" y="548680"/>
            <a:ext cx="5761037"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552514"/>
      </p:ext>
    </p:extLst>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325</Words>
  <Application>Microsoft Office PowerPoint</Application>
  <PresentationFormat>Bildschirmpräsentation (4:3)</PresentationFormat>
  <Paragraphs>52</Paragraphs>
  <Slides>9</Slides>
  <Notes>1</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Segment</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Förderkreis der Integrierten Gesamtschule Selters e.V.</dc:title>
  <dc:creator>Förderkreis</dc:creator>
  <cp:lastModifiedBy>Schäfer</cp:lastModifiedBy>
  <cp:revision>53</cp:revision>
  <dcterms:created xsi:type="dcterms:W3CDTF">2011-11-01T14:50:54Z</dcterms:created>
  <dcterms:modified xsi:type="dcterms:W3CDTF">2018-03-14T07:21:08Z</dcterms:modified>
</cp:coreProperties>
</file>